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523" r:id="rId2"/>
    <p:sldId id="524" r:id="rId3"/>
    <p:sldId id="529" r:id="rId4"/>
    <p:sldId id="526" r:id="rId5"/>
    <p:sldId id="527" r:id="rId6"/>
    <p:sldId id="528" r:id="rId7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rank Moon" initials="FM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9AB"/>
    <a:srgbClr val="996633"/>
    <a:srgbClr val="FF9900"/>
    <a:srgbClr val="0DC4B6"/>
    <a:srgbClr val="0D9C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447" autoAdjust="0"/>
  </p:normalViewPr>
  <p:slideViewPr>
    <p:cSldViewPr snapToGrid="0">
      <p:cViewPr>
        <p:scale>
          <a:sx n="60" d="100"/>
          <a:sy n="60" d="100"/>
        </p:scale>
        <p:origin x="-802" y="-42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2851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04DC1-47FE-40EC-9FA5-FE0DBF2717B7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137AE-9338-44BB-8F89-A1ADEDD5C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989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90B33FE-8ECE-4FE5-93C6-CB24438C6252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58630D6A-4398-4FE1-B387-2907A31DA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79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68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976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37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59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7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10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26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6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7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33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59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C881D-C2EF-4332-B634-CE1F7EFAFE28}" type="datetimeFigureOut">
              <a:rPr lang="en-US" smtClean="0"/>
              <a:t>5/6/2018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7DF31-BF4E-48F2-A63E-11A4734EA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910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545592" y="2159953"/>
            <a:ext cx="2743200" cy="3280728"/>
            <a:chOff x="402336" y="2159953"/>
            <a:chExt cx="2743200" cy="3280728"/>
          </a:xfrm>
        </p:grpSpPr>
        <p:sp>
          <p:nvSpPr>
            <p:cNvPr id="4" name="Text Box 2"/>
            <p:cNvSpPr>
              <a:spLocks noChangeArrowheads="1"/>
            </p:cNvSpPr>
            <p:nvPr/>
          </p:nvSpPr>
          <p:spPr bwMode="auto">
            <a:xfrm>
              <a:off x="402336" y="2159953"/>
              <a:ext cx="2743200" cy="3280728"/>
            </a:xfrm>
            <a:prstGeom prst="roundRect">
              <a:avLst>
                <a:gd name="adj" fmla="val 3000"/>
              </a:avLst>
            </a:prstGeom>
            <a:solidFill>
              <a:srgbClr val="FFFFFF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Global Testing </a:t>
              </a:r>
              <a:endPara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Application </a:t>
              </a:r>
              <a:r>
                <a:rPr kumimoji="0" lang="en-US" altLang="en-US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Scenarios</a:t>
              </a:r>
              <a:endPara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" name="AutoShape 19"/>
            <p:cNvSpPr>
              <a:spLocks noChangeArrowheads="1"/>
            </p:cNvSpPr>
            <p:nvPr/>
          </p:nvSpPr>
          <p:spPr bwMode="auto">
            <a:xfrm>
              <a:off x="493776" y="3161729"/>
              <a:ext cx="2560320" cy="54864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70C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Load Testing for Rating</a:t>
              </a:r>
              <a:endParaRPr kumimoji="0" lang="en-US" altLang="en-US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" name="AutoShape 21"/>
            <p:cNvSpPr>
              <a:spLocks noChangeArrowheads="1"/>
            </p:cNvSpPr>
            <p:nvPr/>
          </p:nvSpPr>
          <p:spPr bwMode="auto">
            <a:xfrm>
              <a:off x="493776" y="3851561"/>
              <a:ext cx="2560320" cy="73152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Deterioration </a:t>
              </a: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from </a:t>
              </a: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Structural </a:t>
              </a: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Responses</a:t>
              </a:r>
              <a:endPara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7" name="AutoShape 20"/>
            <p:cNvSpPr>
              <a:spLocks noChangeArrowheads="1"/>
            </p:cNvSpPr>
            <p:nvPr/>
          </p:nvSpPr>
          <p:spPr bwMode="auto">
            <a:xfrm>
              <a:off x="493776" y="4724273"/>
              <a:ext cx="2560320" cy="5486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Excessive </a:t>
              </a: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bg1">
                      <a:lumMod val="65000"/>
                    </a:schemeClr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Vibration</a:t>
              </a:r>
              <a:endPara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684260" y="2816352"/>
            <a:ext cx="2962148" cy="3493008"/>
            <a:chOff x="8541004" y="2176272"/>
            <a:chExt cx="2962148" cy="3493008"/>
          </a:xfrm>
        </p:grpSpPr>
        <p:sp>
          <p:nvSpPr>
            <p:cNvPr id="11" name="AutoShape 9"/>
            <p:cNvSpPr>
              <a:spLocks noChangeArrowheads="1"/>
            </p:cNvSpPr>
            <p:nvPr/>
          </p:nvSpPr>
          <p:spPr bwMode="auto">
            <a:xfrm>
              <a:off x="8541004" y="2176272"/>
              <a:ext cx="2962148" cy="3493008"/>
            </a:xfrm>
            <a:prstGeom prst="roundRect">
              <a:avLst>
                <a:gd name="adj" fmla="val 1850"/>
              </a:avLst>
            </a:prstGeom>
            <a:solidFill>
              <a:srgbClr val="FFFFFF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Summary of Selected </a:t>
              </a:r>
              <a:endPara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Case Studies:</a:t>
              </a:r>
              <a:endPara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AutoShape 3"/>
            <p:cNvSpPr>
              <a:spLocks noChangeArrowheads="1"/>
            </p:cNvSpPr>
            <p:nvPr/>
          </p:nvSpPr>
          <p:spPr bwMode="auto">
            <a:xfrm>
              <a:off x="8741918" y="4801615"/>
              <a:ext cx="2560320" cy="68897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4F81BD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Concrete Encased Steel Multi-Girder </a:t>
              </a: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Bridge</a:t>
              </a:r>
              <a:endPara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" name="AutoShape 2"/>
            <p:cNvSpPr>
              <a:spLocks noChangeArrowheads="1"/>
            </p:cNvSpPr>
            <p:nvPr/>
          </p:nvSpPr>
          <p:spPr bwMode="auto">
            <a:xfrm>
              <a:off x="8741918" y="3978464"/>
              <a:ext cx="2560320" cy="68897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4F81BD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Steel Multi-Girder </a:t>
              </a: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Bridge</a:t>
              </a:r>
              <a:endPara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AutoShape 1"/>
            <p:cNvSpPr>
              <a:spLocks noChangeArrowheads="1"/>
            </p:cNvSpPr>
            <p:nvPr/>
          </p:nvSpPr>
          <p:spPr bwMode="auto">
            <a:xfrm>
              <a:off x="8741918" y="3155314"/>
              <a:ext cx="2560320" cy="68897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4F81BD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Reinforced Concrete Multi-Girder </a:t>
              </a:r>
              <a:r>
                <a:rPr kumimoji="0" lang="en-US" alt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Calibri" pitchFamily="34" charset="0"/>
                  <a:cs typeface="Times New Roman" pitchFamily="18" charset="0"/>
                </a:rPr>
                <a:t>Bridge</a:t>
              </a:r>
              <a:endPara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9" name="Rectangle 26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0" name="Title 3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Overview and Organization of Case Study Content</a:t>
            </a:r>
            <a:endParaRPr lang="en-US" sz="3600" dirty="0"/>
          </a:p>
        </p:txBody>
      </p:sp>
      <p:sp>
        <p:nvSpPr>
          <p:cNvPr id="17" name="Right Arrow 16"/>
          <p:cNvSpPr/>
          <p:nvPr/>
        </p:nvSpPr>
        <p:spPr>
          <a:xfrm>
            <a:off x="3495548" y="3254724"/>
            <a:ext cx="493776" cy="40938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>
            <a:off x="7983728" y="4358164"/>
            <a:ext cx="493776" cy="409385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4196080" y="1837944"/>
            <a:ext cx="3580892" cy="3242945"/>
            <a:chOff x="4200652" y="1837944"/>
            <a:chExt cx="3580892" cy="3242945"/>
          </a:xfrm>
        </p:grpSpPr>
        <p:grpSp>
          <p:nvGrpSpPr>
            <p:cNvPr id="18" name="Group 17"/>
            <p:cNvGrpSpPr/>
            <p:nvPr/>
          </p:nvGrpSpPr>
          <p:grpSpPr>
            <a:xfrm>
              <a:off x="4200652" y="1837944"/>
              <a:ext cx="3580892" cy="3242945"/>
              <a:chOff x="4200652" y="1636776"/>
              <a:chExt cx="3580892" cy="3242945"/>
            </a:xfrm>
          </p:grpSpPr>
          <p:sp>
            <p:nvSpPr>
              <p:cNvPr id="42" name="AutoShape 9"/>
              <p:cNvSpPr>
                <a:spLocks noChangeArrowheads="1"/>
              </p:cNvSpPr>
              <p:nvPr/>
            </p:nvSpPr>
            <p:spPr bwMode="auto">
              <a:xfrm>
                <a:off x="4200652" y="1636776"/>
                <a:ext cx="3580892" cy="3242945"/>
              </a:xfrm>
              <a:prstGeom prst="roundRect">
                <a:avLst>
                  <a:gd name="adj" fmla="val 1850"/>
                </a:avLst>
              </a:prstGeom>
              <a:solidFill>
                <a:srgbClr val="FFFFF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b="1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ea typeface="Calibri" pitchFamily="34" charset="0"/>
                    <a:cs typeface="Times New Roman" pitchFamily="18" charset="0"/>
                  </a:rPr>
                  <a:t>State of Practice:</a:t>
                </a:r>
                <a:endParaRPr kumimoji="0" lang="en-US" altLang="en-US" b="1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cs typeface="Arial" pitchFamily="34" charset="0"/>
                </a:endParaRPr>
              </a:p>
            </p:txBody>
          </p:sp>
          <p:grpSp>
            <p:nvGrpSpPr>
              <p:cNvPr id="2" name="Group 1"/>
              <p:cNvGrpSpPr/>
              <p:nvPr/>
            </p:nvGrpSpPr>
            <p:grpSpPr>
              <a:xfrm>
                <a:off x="4303650" y="2153028"/>
                <a:ext cx="3365754" cy="2570672"/>
                <a:chOff x="4379214" y="2281044"/>
                <a:chExt cx="3365754" cy="2570672"/>
              </a:xfrm>
            </p:grpSpPr>
            <p:sp>
              <p:nvSpPr>
                <p:cNvPr id="8" name="AutoShape 12"/>
                <p:cNvSpPr>
                  <a:spLocks noChangeArrowheads="1"/>
                </p:cNvSpPr>
                <p:nvPr/>
              </p:nvSpPr>
              <p:spPr bwMode="auto">
                <a:xfrm>
                  <a:off x="4379214" y="2281044"/>
                  <a:ext cx="3365754" cy="73152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9525">
                  <a:solidFill>
                    <a:srgbClr val="4F81BD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altLang="en-US" b="0" i="0" u="none" strike="noStrike" cap="none" normalizeH="0" baseline="0" dirty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pitchFamily="34" charset="0"/>
                      <a:ea typeface="Calibri" pitchFamily="34" charset="0"/>
                      <a:cs typeface="Times New Roman" pitchFamily="18" charset="0"/>
                    </a:rPr>
                    <a:t>Overview of Current Load Testing Guidance (AASHTO MBE)</a:t>
                  </a:r>
                  <a:endParaRPr kumimoji="0" lang="en-US" altLang="en-US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9" name="AutoShape 7"/>
                <p:cNvSpPr>
                  <a:spLocks noChangeArrowheads="1"/>
                </p:cNvSpPr>
                <p:nvPr/>
              </p:nvSpPr>
              <p:spPr bwMode="auto">
                <a:xfrm>
                  <a:off x="4379214" y="3200620"/>
                  <a:ext cx="3365754" cy="73152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9525">
                  <a:solidFill>
                    <a:srgbClr val="4F81BD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altLang="en-US" b="0" i="0" u="none" strike="noStrike" cap="none" normalizeH="0" baseline="0" dirty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pitchFamily="34" charset="0"/>
                      <a:ea typeface="Calibri" pitchFamily="34" charset="0"/>
                      <a:cs typeface="Times New Roman" pitchFamily="18" charset="0"/>
                    </a:rPr>
                    <a:t>Shortcomings of Current </a:t>
                  </a:r>
                  <a:endParaRPr kumimoji="0" lang="en-US" altLang="en-US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ea typeface="Calibri" pitchFamily="34" charset="0"/>
                    <a:cs typeface="Times New Roman" pitchFamily="18" charset="0"/>
                  </a:endParaRPr>
                </a:p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altLang="en-US" b="0" i="0" u="none" strike="noStrike" cap="none" normalizeH="0" baseline="0" dirty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pitchFamily="34" charset="0"/>
                      <a:ea typeface="Calibri" pitchFamily="34" charset="0"/>
                      <a:cs typeface="Times New Roman" pitchFamily="18" charset="0"/>
                    </a:rPr>
                    <a:t>Load </a:t>
                  </a:r>
                  <a:r>
                    <a:rPr kumimoji="0" lang="en-US" altLang="en-US" b="0" i="0" u="none" strike="noStrike" cap="none" normalizeH="0" baseline="0" dirty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pitchFamily="34" charset="0"/>
                      <a:ea typeface="Calibri" pitchFamily="34" charset="0"/>
                      <a:cs typeface="Times New Roman" pitchFamily="18" charset="0"/>
                    </a:rPr>
                    <a:t>Testing Guidance</a:t>
                  </a:r>
                  <a:endParaRPr kumimoji="0" lang="en-US" altLang="en-US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0" name="AutoShape 14"/>
                <p:cNvSpPr>
                  <a:spLocks noChangeArrowheads="1"/>
                </p:cNvSpPr>
                <p:nvPr/>
              </p:nvSpPr>
              <p:spPr bwMode="auto">
                <a:xfrm>
                  <a:off x="4379214" y="4120196"/>
                  <a:ext cx="3365754" cy="73152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9525">
                  <a:solidFill>
                    <a:srgbClr val="4F81BD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altLang="en-US" b="0" i="0" u="none" strike="noStrike" cap="none" normalizeH="0" baseline="0" dirty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pitchFamily="34" charset="0"/>
                      <a:ea typeface="Calibri" pitchFamily="34" charset="0"/>
                      <a:cs typeface="Times New Roman" pitchFamily="18" charset="0"/>
                    </a:rPr>
                    <a:t>Best Practice Approach to </a:t>
                  </a:r>
                  <a:endParaRPr kumimoji="0" lang="en-US" altLang="en-US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ea typeface="Calibri" pitchFamily="34" charset="0"/>
                    <a:cs typeface="Times New Roman" pitchFamily="18" charset="0"/>
                  </a:endParaRPr>
                </a:p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altLang="en-US" b="0" i="0" u="none" strike="noStrike" cap="none" normalizeH="0" baseline="0" dirty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pitchFamily="34" charset="0"/>
                      <a:ea typeface="Calibri" pitchFamily="34" charset="0"/>
                      <a:cs typeface="Times New Roman" pitchFamily="18" charset="0"/>
                    </a:rPr>
                    <a:t>Load </a:t>
                  </a:r>
                  <a:r>
                    <a:rPr kumimoji="0" lang="en-US" altLang="en-US" b="0" i="0" u="none" strike="noStrike" cap="none" normalizeH="0" baseline="0" dirty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Calibri" pitchFamily="34" charset="0"/>
                      <a:ea typeface="Calibri" pitchFamily="34" charset="0"/>
                      <a:cs typeface="Times New Roman" pitchFamily="18" charset="0"/>
                    </a:rPr>
                    <a:t>Testing (St-Id)</a:t>
                  </a:r>
                  <a:endParaRPr kumimoji="0" lang="en-US" altLang="en-US" b="0" i="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itchFamily="34" charset="0"/>
                    <a:cs typeface="Arial" pitchFamily="34" charset="0"/>
                  </a:endParaRPr>
                </a:p>
              </p:txBody>
            </p:sp>
          </p:grpSp>
        </p:grpSp>
        <p:sp>
          <p:nvSpPr>
            <p:cNvPr id="31" name="Right Arrow 30"/>
            <p:cNvSpPr/>
            <p:nvPr/>
          </p:nvSpPr>
          <p:spPr>
            <a:xfrm rot="5400000">
              <a:off x="5848318" y="2965794"/>
              <a:ext cx="274320" cy="411480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ight Arrow 40"/>
            <p:cNvSpPr/>
            <p:nvPr/>
          </p:nvSpPr>
          <p:spPr>
            <a:xfrm rot="5400000">
              <a:off x="5848317" y="3903661"/>
              <a:ext cx="274320" cy="411480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3586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of Practice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88620" y="1837944"/>
            <a:ext cx="11414760" cy="4791456"/>
            <a:chOff x="338328" y="1837944"/>
            <a:chExt cx="11414760" cy="4791456"/>
          </a:xfrm>
        </p:grpSpPr>
        <p:sp>
          <p:nvSpPr>
            <p:cNvPr id="3" name="Rectangle 2"/>
            <p:cNvSpPr/>
            <p:nvPr/>
          </p:nvSpPr>
          <p:spPr>
            <a:xfrm>
              <a:off x="338328" y="1837944"/>
              <a:ext cx="3639312" cy="47914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>
                <a:spcAft>
                  <a:spcPts val="1200"/>
                </a:spcAft>
              </a:pPr>
              <a:r>
                <a:rPr lang="en-US" sz="2400" b="1" dirty="0" smtClean="0">
                  <a:solidFill>
                    <a:schemeClr val="tx1"/>
                  </a:solidFill>
                </a:rPr>
                <a:t>Current Guidance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chemeClr val="tx1"/>
                  </a:solidFill>
                </a:rPr>
                <a:t>Summary of guidance provided by the AASHTO Manual for Bridge </a:t>
              </a:r>
              <a:r>
                <a:rPr lang="en-US" sz="2400" dirty="0" smtClean="0">
                  <a:solidFill>
                    <a:schemeClr val="tx1"/>
                  </a:solidFill>
                </a:rPr>
                <a:t>Evaluation</a:t>
              </a:r>
            </a:p>
            <a:p>
              <a:pPr marL="741363" lvl="1" indent="-284163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chemeClr val="tx1"/>
                  </a:solidFill>
                </a:rPr>
                <a:t>Diagnostic-level</a:t>
              </a:r>
            </a:p>
            <a:p>
              <a:pPr marL="741363" lvl="1" indent="-284163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chemeClr val="tx1"/>
                  </a:solidFill>
                </a:rPr>
                <a:t>Proof-level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chemeClr val="tx1"/>
                  </a:solidFill>
                </a:rPr>
                <a:t>Summary </a:t>
              </a:r>
              <a:r>
                <a:rPr lang="en-US" sz="2400" dirty="0" smtClean="0">
                  <a:solidFill>
                    <a:schemeClr val="tx1"/>
                  </a:solidFill>
                </a:rPr>
                <a:t>of relevant sections from Manual for Refined Load </a:t>
              </a:r>
              <a:r>
                <a:rPr lang="en-US" sz="2400" dirty="0" smtClean="0">
                  <a:solidFill>
                    <a:schemeClr val="tx1"/>
                  </a:solidFill>
                </a:rPr>
                <a:t>Rating</a:t>
              </a:r>
              <a:endParaRPr lang="en-US" sz="24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4226052" y="1837944"/>
              <a:ext cx="3639312" cy="47914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200"/>
                </a:spcAft>
              </a:pPr>
              <a:r>
                <a:rPr lang="en-US" sz="2400" b="1" dirty="0" smtClean="0">
                  <a:solidFill>
                    <a:schemeClr val="tx1"/>
                  </a:solidFill>
                </a:rPr>
                <a:t>Guidance Shortcomings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tx1"/>
                  </a:solidFill>
                </a:rPr>
                <a:t>Implicit Inclusion of Uncertain Mechanisms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tx1"/>
                  </a:solidFill>
                </a:rPr>
                <a:t>Uncertain Location of Maximum Responses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tx1"/>
                  </a:solidFill>
                </a:rPr>
                <a:t>Safety Concerns during Proof-Level Tests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8113776" y="1837944"/>
              <a:ext cx="3639312" cy="47914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1200"/>
                </a:spcAft>
              </a:pPr>
              <a:r>
                <a:rPr lang="en-US" sz="2400" b="1" dirty="0" smtClean="0">
                  <a:solidFill>
                    <a:schemeClr val="tx1"/>
                  </a:solidFill>
                </a:rPr>
                <a:t>Best Practice Approach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chemeClr val="tx1"/>
                  </a:solidFill>
                </a:rPr>
                <a:t>Summary of sensors, equipment and technologies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chemeClr val="tx1"/>
                  </a:solidFill>
                </a:rPr>
                <a:t>Introduction of framework for load testing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chemeClr val="tx1"/>
                  </a:solidFill>
                </a:rPr>
                <a:t>Steps to ensure adequate data quality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chemeClr val="tx1"/>
                  </a:solidFill>
                </a:rPr>
                <a:t>Challenges </a:t>
              </a:r>
              <a:r>
                <a:rPr lang="en-US" sz="2400" dirty="0" smtClean="0">
                  <a:solidFill>
                    <a:schemeClr val="tx1"/>
                  </a:solidFill>
                </a:rPr>
                <a:t>associated with each step of the load rating process.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093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7" t="5993" r="12072" b="37214"/>
          <a:stretch/>
        </p:blipFill>
        <p:spPr bwMode="auto">
          <a:xfrm>
            <a:off x="1650999" y="3581401"/>
            <a:ext cx="4735648" cy="28819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Case Studies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2100" y="171132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For each structure a detailed description of the following items will be provided:</a:t>
            </a:r>
          </a:p>
          <a:p>
            <a:r>
              <a:rPr lang="en-US" dirty="0" smtClean="0"/>
              <a:t>Structure Overview</a:t>
            </a:r>
          </a:p>
          <a:p>
            <a:r>
              <a:rPr lang="en-US" dirty="0" smtClean="0"/>
              <a:t>Motivation for Testing</a:t>
            </a:r>
            <a:endParaRPr lang="en-US" dirty="0"/>
          </a:p>
          <a:p>
            <a:r>
              <a:rPr lang="en-US" dirty="0"/>
              <a:t>Finite Element Modeling</a:t>
            </a:r>
          </a:p>
          <a:p>
            <a:r>
              <a:rPr lang="en-US" dirty="0"/>
              <a:t>Experimental Program and Results</a:t>
            </a:r>
          </a:p>
          <a:p>
            <a:r>
              <a:rPr lang="en-US" dirty="0"/>
              <a:t>Updating Rating and Discussion</a:t>
            </a:r>
          </a:p>
          <a:p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09" b="15201"/>
          <a:stretch/>
        </p:blipFill>
        <p:spPr bwMode="auto">
          <a:xfrm>
            <a:off x="293913" y="1229064"/>
            <a:ext cx="4114800" cy="29448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532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 1: </a:t>
            </a:r>
            <a:r>
              <a:rPr lang="en-US" sz="3600" dirty="0" smtClean="0"/>
              <a:t>Steel Multi-Girder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20256" y="1825625"/>
            <a:ext cx="5181600" cy="4351338"/>
          </a:xfrm>
        </p:spPr>
        <p:txBody>
          <a:bodyPr/>
          <a:lstStyle/>
          <a:p>
            <a:r>
              <a:rPr lang="en-US" dirty="0" smtClean="0"/>
              <a:t>Poor detailing of cover plates required posting for load.</a:t>
            </a:r>
            <a:endParaRPr lang="en-US" dirty="0"/>
          </a:p>
          <a:p>
            <a:r>
              <a:rPr lang="en-US" dirty="0" smtClean="0"/>
              <a:t>Bridge on an obsolete route</a:t>
            </a:r>
          </a:p>
          <a:p>
            <a:r>
              <a:rPr lang="en-US" dirty="0" smtClean="0"/>
              <a:t>Bridge owner needed to provide access to constructions traffic</a:t>
            </a:r>
          </a:p>
          <a:p>
            <a:r>
              <a:rPr lang="en-US" dirty="0" smtClean="0"/>
              <a:t>Load testing as alternative to bridge modification or replacement.</a:t>
            </a:r>
          </a:p>
        </p:txBody>
      </p:sp>
      <p:pic>
        <p:nvPicPr>
          <p:cNvPr id="5" name="Content Placeholder 4"/>
          <p:cNvPicPr>
            <a:picLocks noGrp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58"/>
          <a:stretch/>
        </p:blipFill>
        <p:spPr bwMode="auto">
          <a:xfrm>
            <a:off x="420624" y="1508760"/>
            <a:ext cx="6062472" cy="50749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2833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 2: </a:t>
            </a:r>
            <a:r>
              <a:rPr lang="en-US" sz="3600" dirty="0" smtClean="0"/>
              <a:t>Reinforced Concrete Multi-Girder</a:t>
            </a:r>
            <a:endParaRPr lang="en-US" sz="36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28" y="1642872"/>
            <a:ext cx="73152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3"/>
          <p:cNvSpPr txBox="1">
            <a:spLocks/>
          </p:cNvSpPr>
          <p:nvPr/>
        </p:nvSpPr>
        <p:spPr>
          <a:xfrm>
            <a:off x="7729732" y="1825625"/>
            <a:ext cx="4224528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On an established coal route</a:t>
            </a:r>
          </a:p>
          <a:p>
            <a:r>
              <a:rPr lang="en-US" dirty="0" smtClean="0"/>
              <a:t>Wished to remove load posting</a:t>
            </a:r>
          </a:p>
          <a:p>
            <a:r>
              <a:rPr lang="en-US" dirty="0" smtClean="0"/>
              <a:t>Visible signs of deterioration</a:t>
            </a:r>
          </a:p>
          <a:p>
            <a:pPr lvl="1"/>
            <a:r>
              <a:rPr lang="en-US" dirty="0" smtClean="0"/>
              <a:t>Spalling</a:t>
            </a:r>
          </a:p>
          <a:p>
            <a:pPr lvl="1"/>
            <a:r>
              <a:rPr lang="en-US" dirty="0" smtClean="0"/>
              <a:t>Corroded re-bar</a:t>
            </a:r>
            <a:endParaRPr lang="en-US" dirty="0"/>
          </a:p>
          <a:p>
            <a:r>
              <a:rPr lang="en-US" dirty="0" smtClean="0"/>
              <a:t>Proof-level load test conducted – 604 kips</a:t>
            </a:r>
          </a:p>
        </p:txBody>
      </p:sp>
    </p:spTree>
    <p:extLst>
      <p:ext uri="{BB962C8B-B14F-4D97-AF65-F5344CB8AC3E}">
        <p14:creationId xmlns:p14="http://schemas.microsoft.com/office/powerpoint/2010/main" val="240988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Case Study 3: </a:t>
            </a:r>
            <a:r>
              <a:rPr lang="en-US" sz="3600" dirty="0" smtClean="0"/>
              <a:t>Concrete Encased Steel Multi-Girder</a:t>
            </a:r>
            <a:endParaRPr lang="en-US" sz="3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" y="1202216"/>
            <a:ext cx="73152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3"/>
          <p:cNvSpPr txBox="1">
            <a:spLocks/>
          </p:cNvSpPr>
          <p:nvPr/>
        </p:nvSpPr>
        <p:spPr>
          <a:xfrm>
            <a:off x="7577328" y="1825625"/>
            <a:ext cx="4224528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Steel girders with unknown dimensions encased by concrete</a:t>
            </a:r>
          </a:p>
          <a:p>
            <a:r>
              <a:rPr lang="en-US" dirty="0" smtClean="0"/>
              <a:t>Concrete not permitted to contribute to capacity</a:t>
            </a:r>
          </a:p>
          <a:p>
            <a:r>
              <a:rPr lang="en-US" dirty="0" smtClean="0"/>
              <a:t>Dynamic diagnostic load testing to show that the structure “rates”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76281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12826</TotalTime>
  <Words>284</Words>
  <Application>Microsoft Office PowerPoint</Application>
  <PresentationFormat>Custom</PresentationFormat>
  <Paragraphs>55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Overview and Organization of Case Study Content</vt:lpstr>
      <vt:lpstr>State of Practice</vt:lpstr>
      <vt:lpstr>Case Studies</vt:lpstr>
      <vt:lpstr>Case Study 1: Steel Multi-Girder</vt:lpstr>
      <vt:lpstr>Case Study 2: Reinforced Concrete Multi-Girder</vt:lpstr>
      <vt:lpstr>Case Study 3: Concrete Encased Steel Multi-Girder</vt:lpstr>
    </vt:vector>
  </TitlesOfParts>
  <Company>Drexel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Bartoli,Ivan</dc:creator>
  <cp:lastModifiedBy>John Braley</cp:lastModifiedBy>
  <cp:revision>307</cp:revision>
  <cp:lastPrinted>2016-12-13T16:36:12Z</cp:lastPrinted>
  <dcterms:created xsi:type="dcterms:W3CDTF">2016-11-21T18:21:35Z</dcterms:created>
  <dcterms:modified xsi:type="dcterms:W3CDTF">2018-05-06T21:38:20Z</dcterms:modified>
</cp:coreProperties>
</file>